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85" r:id="rId12"/>
    <p:sldId id="281" r:id="rId13"/>
    <p:sldId id="267" r:id="rId14"/>
    <p:sldId id="283" r:id="rId15"/>
    <p:sldId id="268" r:id="rId16"/>
    <p:sldId id="269" r:id="rId17"/>
    <p:sldId id="270" r:id="rId18"/>
    <p:sldId id="264" r:id="rId19"/>
    <p:sldId id="271" r:id="rId20"/>
    <p:sldId id="278" r:id="rId21"/>
    <p:sldId id="279" r:id="rId22"/>
    <p:sldId id="280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97E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63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137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460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021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723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747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779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196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112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101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051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1E4F-A03C-407E-B509-BCEC3F725086}" type="datetimeFigureOut">
              <a:rPr lang="fr-CH" smtClean="0"/>
              <a:t>03.10.2025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4190-42C1-43E0-94D6-0705FD8EE3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919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/Git-Basics-Getting-a-Git-Repository" TargetMode="External"/><Relationship Id="rId2" Type="http://schemas.openxmlformats.org/officeDocument/2006/relationships/hyperlink" Target="https://wiki.epfl.ch/git-epfl/documents/git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hagavadgitadu22/tes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downloa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oto.epfl.c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99C4B-8069-4B46-B739-43294F777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149" y="382687"/>
            <a:ext cx="8877701" cy="2795121"/>
          </a:xfrm>
        </p:spPr>
        <p:txBody>
          <a:bodyPr>
            <a:normAutofit/>
          </a:bodyPr>
          <a:lstStyle/>
          <a:p>
            <a:r>
              <a:rPr lang="fr-CH" sz="7200" b="1">
                <a:latin typeface="Arial" panose="020B0604020202020204" pitchFamily="34" charset="0"/>
                <a:cs typeface="Arial" panose="020B0604020202020204" pitchFamily="34" charset="0"/>
              </a:rPr>
              <a:t>How to manage a coding project?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B522B8-9016-4265-8A5C-B36FA1D85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9821"/>
            <a:ext cx="9144000" cy="1989488"/>
          </a:xfrm>
        </p:spPr>
        <p:txBody>
          <a:bodyPr>
            <a:normAutofit/>
          </a:bodyPr>
          <a:lstStyle/>
          <a:p>
            <a:r>
              <a:rPr lang="fr-CH" sz="3200" b="1">
                <a:latin typeface="Arial" panose="020B0604020202020204" pitchFamily="34" charset="0"/>
                <a:cs typeface="Arial" panose="020B0604020202020204" pitchFamily="34" charset="0"/>
              </a:rPr>
              <a:t>Multivariate Statistics class</a:t>
            </a:r>
          </a:p>
          <a:p>
            <a:r>
              <a:rPr lang="fr-CH" sz="3200" b="1">
                <a:latin typeface="Arial" panose="020B0604020202020204" pitchFamily="34" charset="0"/>
                <a:cs typeface="Arial" panose="020B0604020202020204" pitchFamily="34" charset="0"/>
              </a:rPr>
              <a:t>October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668FCE-7C3C-4903-949E-C419D9FA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74" y="4558927"/>
            <a:ext cx="2549993" cy="1064832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655E50C5-9049-4FA8-BFCE-82548F314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191" y="3323719"/>
            <a:ext cx="1567915" cy="12149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A6DBDC-B557-44BE-B262-CBF06BD91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50" y="4646600"/>
            <a:ext cx="1362777" cy="13627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DEACE38-4680-4E71-B106-3DF3B35AA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4" y="4935075"/>
            <a:ext cx="1187980" cy="13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84877-6D26-414E-A3AA-743BBC5D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Example of commit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4074C3-6CA9-4306-8AC2-FBDB6BD8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549" y="1581819"/>
            <a:ext cx="7810901" cy="4838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527917-8C66-4AA8-AAF0-778F1283BE2C}"/>
              </a:ext>
            </a:extLst>
          </p:cNvPr>
          <p:cNvSpPr/>
          <p:nvPr/>
        </p:nvSpPr>
        <p:spPr>
          <a:xfrm>
            <a:off x="7698606" y="3465097"/>
            <a:ext cx="848628" cy="17033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DEB560-82C4-4200-AC00-005314BC9507}"/>
              </a:ext>
            </a:extLst>
          </p:cNvPr>
          <p:cNvSpPr/>
          <p:nvPr/>
        </p:nvSpPr>
        <p:spPr>
          <a:xfrm>
            <a:off x="7697003" y="4945783"/>
            <a:ext cx="2197767" cy="17033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AD233-0D7A-493B-BF60-99590907062D}"/>
              </a:ext>
            </a:extLst>
          </p:cNvPr>
          <p:cNvSpPr/>
          <p:nvPr/>
        </p:nvSpPr>
        <p:spPr>
          <a:xfrm>
            <a:off x="2190548" y="2737045"/>
            <a:ext cx="4989898" cy="53554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3D940-0701-4283-99D4-B96BD0CA8ACE}"/>
              </a:ext>
            </a:extLst>
          </p:cNvPr>
          <p:cNvSpPr/>
          <p:nvPr/>
        </p:nvSpPr>
        <p:spPr>
          <a:xfrm>
            <a:off x="2190548" y="4318945"/>
            <a:ext cx="4989898" cy="53554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7B6E2-7D8B-42AF-A9EB-046EE218B018}"/>
              </a:ext>
            </a:extLst>
          </p:cNvPr>
          <p:cNvSpPr/>
          <p:nvPr/>
        </p:nvSpPr>
        <p:spPr>
          <a:xfrm>
            <a:off x="2190548" y="6237171"/>
            <a:ext cx="2968593" cy="18359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760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45B75-3B79-409C-B024-7FB697C4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/>
              <a:t>The push command: git push </a:t>
            </a:r>
            <a:r>
              <a:rPr lang="fr-CH">
                <a:solidFill>
                  <a:srgbClr val="00B050"/>
                </a:solidFill>
              </a:rPr>
              <a:t>origin</a:t>
            </a:r>
            <a:r>
              <a:rPr lang="fr-CH"/>
              <a:t> </a:t>
            </a:r>
            <a:r>
              <a:rPr lang="fr-CH">
                <a:solidFill>
                  <a:srgbClr val="FF0000"/>
                </a:solidFill>
              </a:rPr>
              <a:t>main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16434A-0737-4D65-9F8E-45886E39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/>
              <a:t>The first part is the name of your remote (it directs to your github repository): by default it is </a:t>
            </a:r>
            <a:r>
              <a:rPr lang="fr-CH">
                <a:solidFill>
                  <a:srgbClr val="00B050"/>
                </a:solidFill>
              </a:rPr>
              <a:t>origin</a:t>
            </a:r>
          </a:p>
          <a:p>
            <a:endParaRPr lang="fr-CH"/>
          </a:p>
          <a:p>
            <a:pPr marL="0" indent="0">
              <a:buNone/>
            </a:pPr>
            <a:r>
              <a:rPr lang="fr-CH"/>
              <a:t>The second part is the branch you want to push</a:t>
            </a:r>
          </a:p>
          <a:p>
            <a:r>
              <a:rPr lang="fr-CH"/>
              <a:t>Branches allows to work on alternate versions of the project</a:t>
            </a:r>
          </a:p>
          <a:p>
            <a:r>
              <a:rPr lang="fr-CH"/>
              <a:t>By default there is only one branch named </a:t>
            </a:r>
            <a:r>
              <a:rPr lang="fr-CH">
                <a:solidFill>
                  <a:srgbClr val="FF0000"/>
                </a:solidFill>
              </a:rPr>
              <a:t>main</a:t>
            </a:r>
            <a:r>
              <a:rPr lang="fr-CH"/>
              <a:t> on github</a:t>
            </a:r>
          </a:p>
          <a:p>
            <a:endParaRPr lang="fr-CH"/>
          </a:p>
          <a:p>
            <a:pPr marL="0" indent="0">
              <a:buNone/>
            </a:pPr>
            <a:r>
              <a:rPr lang="fr-CH"/>
              <a:t>-&gt; If you keep the basic configuration «git push </a:t>
            </a:r>
            <a:r>
              <a:rPr lang="fr-CH">
                <a:solidFill>
                  <a:srgbClr val="00B050"/>
                </a:solidFill>
              </a:rPr>
              <a:t>origin</a:t>
            </a:r>
            <a:r>
              <a:rPr lang="fr-CH"/>
              <a:t> </a:t>
            </a:r>
            <a:r>
              <a:rPr lang="fr-CH">
                <a:solidFill>
                  <a:srgbClr val="FF0000"/>
                </a:solidFill>
              </a:rPr>
              <a:t>main</a:t>
            </a:r>
            <a:r>
              <a:rPr lang="fr-CH"/>
              <a:t>» will work</a:t>
            </a: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414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261BF-F480-464B-B689-7126BBE7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/>
              <a:t>Git may ask for authentication for push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D8468-F640-4D87-9DBC-7DDD02F51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/>
              <a:t>It will not accept your github/gitlab passwork</a:t>
            </a:r>
          </a:p>
          <a:p>
            <a:r>
              <a:rPr lang="fr-CH"/>
              <a:t>Instead it wants a Personal Access Token (PAT)</a:t>
            </a:r>
          </a:p>
          <a:p>
            <a:r>
              <a:rPr lang="fr-CH"/>
              <a:t>You generate it directly on your account</a:t>
            </a:r>
          </a:p>
          <a:p>
            <a:pPr lvl="1"/>
            <a:r>
              <a:rPr lang="fr-CH"/>
              <a:t>Go to Settings -&gt; Developer settings</a:t>
            </a:r>
          </a:p>
          <a:p>
            <a:pPr lvl="1"/>
            <a:r>
              <a:rPr lang="fr-CH"/>
              <a:t>Then Personal access tokens -&gt; Tokens (classic)</a:t>
            </a:r>
          </a:p>
          <a:p>
            <a:pPr lvl="1"/>
            <a:r>
              <a:rPr lang="fr-CH"/>
              <a:t>Then click on «Generate new token»</a:t>
            </a:r>
          </a:p>
          <a:p>
            <a:r>
              <a:rPr lang="fr-CH"/>
              <a:t>You will get a token like:</a:t>
            </a:r>
          </a:p>
          <a:p>
            <a:pPr lvl="1"/>
            <a:r>
              <a:rPr lang="fr-CH"/>
              <a:t>ghp_UioSWcHADZr8893LfpfjLegchu849r1FU89</a:t>
            </a:r>
          </a:p>
          <a:p>
            <a:r>
              <a:rPr lang="fr-CH"/>
              <a:t>Save it preciously you will need it to update any of your git projects!</a:t>
            </a:r>
          </a:p>
          <a:p>
            <a:endParaRPr lang="fr-CH"/>
          </a:p>
          <a:p>
            <a:pPr lvl="1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920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84877-6D26-414E-A3AA-743BBC5D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70760" cy="1325563"/>
          </a:xfrm>
        </p:spPr>
        <p:txBody>
          <a:bodyPr/>
          <a:lstStyle/>
          <a:p>
            <a:r>
              <a:rPr lang="fr-CH"/>
              <a:t>Example of push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08F1777-7D54-4CD2-B0F3-A2173557F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278" y="3073803"/>
            <a:ext cx="8274475" cy="3626036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527A80-921B-4FF7-B584-B8186A36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60" y="681396"/>
            <a:ext cx="7093315" cy="1035103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B2B324B-CF8C-476D-A416-BA28757ECD98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6750516" y="1716499"/>
            <a:ext cx="2" cy="13573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696D630-05ED-4832-9BA2-9A2876DC0ACB}"/>
              </a:ext>
            </a:extLst>
          </p:cNvPr>
          <p:cNvSpPr txBox="1"/>
          <p:nvPr/>
        </p:nvSpPr>
        <p:spPr>
          <a:xfrm>
            <a:off x="2435190" y="2006959"/>
            <a:ext cx="431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>
                <a:solidFill>
                  <a:srgbClr val="FF0000"/>
                </a:solidFill>
              </a:rPr>
              <a:t>Magic! blabla is now online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7ED9B-1F23-4080-A4B1-EACBD9E19D83}"/>
              </a:ext>
            </a:extLst>
          </p:cNvPr>
          <p:cNvSpPr/>
          <p:nvPr/>
        </p:nvSpPr>
        <p:spPr>
          <a:xfrm>
            <a:off x="8690007" y="681396"/>
            <a:ext cx="1607167" cy="17525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F7580-CC9A-407F-A4D1-2701004B6F9B}"/>
              </a:ext>
            </a:extLst>
          </p:cNvPr>
          <p:cNvSpPr/>
          <p:nvPr/>
        </p:nvSpPr>
        <p:spPr>
          <a:xfrm>
            <a:off x="3203860" y="1407087"/>
            <a:ext cx="3437572" cy="1810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544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378B96E-8F72-4485-A3B4-EC74A201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7" y="397463"/>
            <a:ext cx="1873346" cy="43690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A4CD18-0003-4E0E-9AB3-F4F17A4E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86" y="1648477"/>
            <a:ext cx="1866996" cy="18669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135E34-DF75-431E-B9A7-88F86DC1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68" y="4164977"/>
            <a:ext cx="7436232" cy="2311519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C14AB92-2521-43C1-BA5D-4A9B8A9CB986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995183" y="2581975"/>
            <a:ext cx="3707003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E68A2EA-72AF-4FE7-8E25-6CE186ECF89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7635684" y="3515473"/>
            <a:ext cx="0" cy="6495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637AC03-ECC4-4022-B1AA-23A282020719}"/>
              </a:ext>
            </a:extLst>
          </p:cNvPr>
          <p:cNvSpPr/>
          <p:nvPr/>
        </p:nvSpPr>
        <p:spPr>
          <a:xfrm>
            <a:off x="1276397" y="3050399"/>
            <a:ext cx="821910" cy="18368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3EB213-847D-405E-B461-D27F9E7E5F1E}"/>
              </a:ext>
            </a:extLst>
          </p:cNvPr>
          <p:cNvSpPr/>
          <p:nvPr/>
        </p:nvSpPr>
        <p:spPr>
          <a:xfrm>
            <a:off x="6702186" y="3252757"/>
            <a:ext cx="1103902" cy="23383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5CB275-0A1B-403F-A13F-6B611E99D9F5}"/>
              </a:ext>
            </a:extLst>
          </p:cNvPr>
          <p:cNvSpPr/>
          <p:nvPr/>
        </p:nvSpPr>
        <p:spPr>
          <a:xfrm>
            <a:off x="10249898" y="4232999"/>
            <a:ext cx="1103902" cy="23383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9A486E6C-C9F3-49F3-9E3D-F3B3CFD0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79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fr-CH"/>
              <a:t>Example of generation of a PAT (github)</a:t>
            </a:r>
          </a:p>
        </p:txBody>
      </p:sp>
    </p:spTree>
    <p:extLst>
      <p:ext uri="{BB962C8B-B14F-4D97-AF65-F5344CB8AC3E}">
        <p14:creationId xmlns:p14="http://schemas.microsoft.com/office/powerpoint/2010/main" val="13885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FD8AF-4143-4C96-B08F-0E35D6DA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9867" cy="1325563"/>
          </a:xfrm>
        </p:spPr>
        <p:txBody>
          <a:bodyPr/>
          <a:lstStyle/>
          <a:p>
            <a:r>
              <a:rPr lang="fr-CH"/>
              <a:t>Get the changes made by the rest of your team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3CFAF3-A5C1-4207-92A8-8B259AAD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/>
              <a:t>Last crucial git command:</a:t>
            </a:r>
          </a:p>
          <a:p>
            <a:r>
              <a:rPr lang="en-US" b="1"/>
              <a:t>pull:</a:t>
            </a:r>
            <a:r>
              <a:rPr lang="en-US"/>
              <a:t> recovers latest version of the github repository</a:t>
            </a:r>
          </a:p>
          <a:p>
            <a:endParaRPr lang="en-US"/>
          </a:p>
          <a:p>
            <a:r>
              <a:rPr lang="en-US"/>
              <a:t>Same logic as git push</a:t>
            </a:r>
          </a:p>
          <a:p>
            <a:r>
              <a:rPr lang="en-US"/>
              <a:t>“git pull </a:t>
            </a:r>
            <a:r>
              <a:rPr lang="en-US">
                <a:solidFill>
                  <a:srgbClr val="00B050"/>
                </a:solidFill>
              </a:rPr>
              <a:t>origin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main</a:t>
            </a:r>
            <a:r>
              <a:rPr lang="en-US"/>
              <a:t>” will work fine for the default configuration</a:t>
            </a:r>
          </a:p>
          <a:p>
            <a:pPr marL="0" indent="0">
              <a:buNone/>
            </a:pP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499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FD8AF-4143-4C96-B08F-0E35D6DA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9867" cy="1325563"/>
          </a:xfrm>
        </p:spPr>
        <p:txBody>
          <a:bodyPr/>
          <a:lstStyle/>
          <a:p>
            <a:r>
              <a:rPr lang="fr-CH"/>
              <a:t>Example of pull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3983F1-14B5-428D-8AD5-304289147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810" y="365125"/>
            <a:ext cx="4513449" cy="22198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5C1D0C-3C10-42F6-B4E4-7DDAA5B39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97" y="4027151"/>
            <a:ext cx="5149477" cy="254272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4EEA12A-714A-49FE-BD4F-33C5C4E934BE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7512535" y="2584964"/>
            <a:ext cx="1" cy="14421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F0EC25E-24BF-4CD4-A7A3-C584832F0EB8}"/>
              </a:ext>
            </a:extLst>
          </p:cNvPr>
          <p:cNvSpPr txBox="1"/>
          <p:nvPr/>
        </p:nvSpPr>
        <p:spPr>
          <a:xfrm>
            <a:off x="2199389" y="2754729"/>
            <a:ext cx="5313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>
                <a:solidFill>
                  <a:srgbClr val="FF0000"/>
                </a:solidFill>
              </a:rPr>
              <a:t>Magic! You got the new github file blabla_created_on_github locally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CE6F3-A867-4E26-82F6-44EB4A125FE5}"/>
              </a:ext>
            </a:extLst>
          </p:cNvPr>
          <p:cNvSpPr/>
          <p:nvPr/>
        </p:nvSpPr>
        <p:spPr>
          <a:xfrm>
            <a:off x="8882130" y="4007901"/>
            <a:ext cx="1205131" cy="17908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A0BE7-14A2-43C0-A869-B43DC95FA5EE}"/>
              </a:ext>
            </a:extLst>
          </p:cNvPr>
          <p:cNvSpPr/>
          <p:nvPr/>
        </p:nvSpPr>
        <p:spPr>
          <a:xfrm>
            <a:off x="4937798" y="4629752"/>
            <a:ext cx="2574736" cy="143125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604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997C6-33BE-405D-8964-BFD894A6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Beware of push/pull conflicts!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4B14B-0950-491B-AED8-E0DB4239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92700"/>
          </a:xfrm>
        </p:spPr>
        <p:txBody>
          <a:bodyPr>
            <a:normAutofit/>
          </a:bodyPr>
          <a:lstStyle/>
          <a:p>
            <a:r>
              <a:rPr lang="en-US"/>
              <a:t>2 versions of the same file can exist when pushing or pulling</a:t>
            </a:r>
          </a:p>
          <a:p>
            <a:pPr marL="0" indent="0">
              <a:buNone/>
            </a:pPr>
            <a:r>
              <a:rPr lang="en-US"/>
              <a:t>For instance you modified blabla and want to push it online but another coder also modified blabla and have put a new version online in the meantime </a:t>
            </a:r>
          </a:p>
          <a:p>
            <a:pPr marL="0" indent="0">
              <a:buNone/>
            </a:pPr>
            <a:r>
              <a:rPr lang="en-US" b="1"/>
              <a:t>Conflict problem: </a:t>
            </a:r>
            <a:r>
              <a:rPr lang="en-US"/>
              <a:t>which version of blabla keep?</a:t>
            </a:r>
          </a:p>
          <a:p>
            <a:pPr marL="0" indent="0">
              <a:buNone/>
            </a:pPr>
            <a:r>
              <a:rPr lang="en-US"/>
              <a:t>-&gt; Git will try to solve it itself and if it cannot it will ask you to decide which lines you wanna keep from each version of the file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Try to avoid this situation if you wanna keep it simple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-&gt; Talk to each other to manage your github well!</a:t>
            </a: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115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D68AC-9C14-4303-B42A-B43A9123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Further info on git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AB980-AB7C-4814-A427-A073F591B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EPFL tutorial: </a:t>
            </a:r>
            <a:r>
              <a:rPr lang="fr-CH">
                <a:hlinkClick r:id="rId2"/>
              </a:rPr>
              <a:t>https://wiki.epfl.ch/git-epfl/documents/git.html</a:t>
            </a:r>
            <a:endParaRPr lang="fr-CH"/>
          </a:p>
          <a:p>
            <a:r>
              <a:rPr lang="fr-CH"/>
              <a:t>Git basics: </a:t>
            </a:r>
            <a:r>
              <a:rPr lang="fr-CH">
                <a:hlinkClick r:id="rId3"/>
              </a:rPr>
              <a:t>https://git-scm.com/book/en/v2/Git-Basics-Getting-a-Git-Repository</a:t>
            </a:r>
            <a:r>
              <a:rPr lang="fr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02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E6152-6309-4FC8-A0E1-9531CE1A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867" cy="1325563"/>
          </a:xfrm>
        </p:spPr>
        <p:txBody>
          <a:bodyPr/>
          <a:lstStyle/>
          <a:p>
            <a:r>
              <a:rPr lang="fr-CH"/>
              <a:t>How to share your packages and variables?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582B16-991E-4739-9230-D40D5915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5032375"/>
          </a:xfrm>
        </p:spPr>
        <p:txBody>
          <a:bodyPr>
            <a:normAutofit/>
          </a:bodyPr>
          <a:lstStyle/>
          <a:p>
            <a:r>
              <a:rPr lang="fr-CH"/>
              <a:t>Save your packages and data in a .Rdata file that you add on github</a:t>
            </a:r>
          </a:p>
          <a:p>
            <a:endParaRPr lang="fr-CH"/>
          </a:p>
          <a:p>
            <a:endParaRPr lang="fr-CH"/>
          </a:p>
          <a:p>
            <a:endParaRPr lang="fr-CH"/>
          </a:p>
          <a:p>
            <a:endParaRPr lang="fr-CH"/>
          </a:p>
          <a:p>
            <a:r>
              <a:rPr lang="fr-CH"/>
              <a:t>Team members can load the file later on with</a:t>
            </a:r>
          </a:p>
          <a:p>
            <a:endParaRPr lang="fr-CH"/>
          </a:p>
          <a:p>
            <a:r>
              <a:rPr lang="fr-CH"/>
              <a:t>Just adjust the paths to your own my_session.Rdata file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718AD1-50EF-4613-9B5F-8E2C207F7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58" y="2073430"/>
            <a:ext cx="9670083" cy="17383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A788B3-40A1-48C5-93B2-7BEA78881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58" y="4541434"/>
            <a:ext cx="3533824" cy="5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8898D-175C-4338-9B15-30F1A9F8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Basic principles of git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76730-38CF-4279-BBD4-BC921960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64579" cy="4351338"/>
          </a:xfrm>
        </p:spPr>
        <p:txBody>
          <a:bodyPr/>
          <a:lstStyle/>
          <a:p>
            <a:r>
              <a:rPr lang="fr-CH"/>
              <a:t>Files are stored online (</a:t>
            </a:r>
            <a:r>
              <a:rPr lang="fr-CH">
                <a:hlinkClick r:id="rId2"/>
              </a:rPr>
              <a:t>https://github.com/</a:t>
            </a:r>
            <a:r>
              <a:rPr lang="fr-CH"/>
              <a:t>)</a:t>
            </a:r>
          </a:p>
          <a:p>
            <a:r>
              <a:rPr lang="fr-CH"/>
              <a:t>You download them locally using git (git pull command)</a:t>
            </a:r>
          </a:p>
          <a:p>
            <a:r>
              <a:rPr lang="fr-CH"/>
              <a:t>You modify them, create some, delete some…</a:t>
            </a:r>
          </a:p>
          <a:p>
            <a:r>
              <a:rPr lang="fr-CH"/>
              <a:t>When you are done you push your changes online (git push)</a:t>
            </a:r>
          </a:p>
          <a:p>
            <a:r>
              <a:rPr lang="fr-CH"/>
              <a:t>Next time your partners are coding, they will first do a git pull to refresh the codes with your modifications</a:t>
            </a:r>
          </a:p>
        </p:txBody>
      </p:sp>
    </p:spTree>
    <p:extLst>
      <p:ext uri="{BB962C8B-B14F-4D97-AF65-F5344CB8AC3E}">
        <p14:creationId xmlns:p14="http://schemas.microsoft.com/office/powerpoint/2010/main" val="47375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4A09C-7661-49A4-BBAC-2F273A37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How to work on your github files via noto?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EAFEC1-6963-4063-BDF9-6815153B1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You do not need to download an editor on your computer</a:t>
            </a:r>
          </a:p>
          <a:p>
            <a:r>
              <a:rPr lang="fr-CH"/>
              <a:t>Instead you can work directly on your noto server</a:t>
            </a:r>
          </a:p>
          <a:p>
            <a:endParaRPr lang="fr-CH"/>
          </a:p>
          <a:p>
            <a:r>
              <a:rPr lang="fr-CH"/>
              <a:t>You work on the git of noto exactly like on the git on your computer</a:t>
            </a:r>
          </a:p>
          <a:p>
            <a:r>
              <a:rPr lang="fr-CH"/>
              <a:t>You do not need to commit every time you end your coding: your changes will be saved locally on your noto server until you push them on github</a:t>
            </a: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041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8F1A420-27C7-4177-B564-0CFA30D2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00" y="252220"/>
            <a:ext cx="6415217" cy="29737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51343D0-A4AA-4D5C-8B19-A73D5A78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337"/>
            <a:ext cx="3635000" cy="1325563"/>
          </a:xfrm>
        </p:spPr>
        <p:txBody>
          <a:bodyPr/>
          <a:lstStyle/>
          <a:p>
            <a:r>
              <a:rPr lang="fr-CH"/>
              <a:t>Import your repository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EC1548-B35B-49B1-A09F-3DF1865A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634" y="706587"/>
            <a:ext cx="4819437" cy="650575"/>
          </a:xfrm>
          <a:solidFill>
            <a:srgbClr val="F0797E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CH" sz="2000"/>
              <a:t>Adapt the address to your git: for me </a:t>
            </a:r>
            <a:r>
              <a:rPr lang="fr-CH" sz="2000">
                <a:hlinkClick r:id="rId3"/>
              </a:rPr>
              <a:t>https://github.com/bhagavadgitadu22/test</a:t>
            </a:r>
            <a:endParaRPr lang="fr-CH" sz="20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309F78-5DB4-4E67-9A9C-49C547B6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95" y="3361005"/>
            <a:ext cx="3921305" cy="30197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A78C92-7378-4F5F-8E65-CE29C8838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570" y="3857343"/>
            <a:ext cx="2242838" cy="27721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64D0B7-3144-49FA-8165-5F228CC4E33F}"/>
              </a:ext>
            </a:extLst>
          </p:cNvPr>
          <p:cNvSpPr/>
          <p:nvPr/>
        </p:nvSpPr>
        <p:spPr>
          <a:xfrm>
            <a:off x="2387103" y="3696101"/>
            <a:ext cx="1328248" cy="2213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98C2A-B62D-4D89-B06C-2C7B7B238961}"/>
              </a:ext>
            </a:extLst>
          </p:cNvPr>
          <p:cNvSpPr/>
          <p:nvPr/>
        </p:nvSpPr>
        <p:spPr>
          <a:xfrm>
            <a:off x="9128736" y="1952325"/>
            <a:ext cx="1507179" cy="242235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509EE-A129-4A99-8CF2-A8F5A6102B1A}"/>
              </a:ext>
            </a:extLst>
          </p:cNvPr>
          <p:cNvSpPr/>
          <p:nvPr/>
        </p:nvSpPr>
        <p:spPr>
          <a:xfrm>
            <a:off x="8395613" y="6103280"/>
            <a:ext cx="613634" cy="24864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F066AAA-68FF-447C-9B79-E77D529B1875}"/>
              </a:ext>
            </a:extLst>
          </p:cNvPr>
          <p:cNvCxnSpPr>
            <a:cxnSpLocks/>
            <a:stCxn id="5" idx="0"/>
            <a:endCxn id="7" idx="1"/>
          </p:cNvCxnSpPr>
          <p:nvPr/>
        </p:nvCxnSpPr>
        <p:spPr>
          <a:xfrm flipV="1">
            <a:off x="2512548" y="1739093"/>
            <a:ext cx="1960652" cy="16219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8BA94D3-C534-48E2-8E1B-6833C47E8E12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7680809" y="3225966"/>
            <a:ext cx="1564180" cy="6313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45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DB179-0181-4120-9A22-3655373B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The rest happens via the terminal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9E80E-FE95-451B-8332-040D72D8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4827" cy="4351338"/>
          </a:xfrm>
        </p:spPr>
        <p:txBody>
          <a:bodyPr/>
          <a:lstStyle/>
          <a:p>
            <a:r>
              <a:rPr lang="fr-CH"/>
              <a:t>You can do all your modifications</a:t>
            </a:r>
          </a:p>
          <a:p>
            <a:r>
              <a:rPr lang="fr-CH"/>
              <a:t>When you are done commit and push your changes via the git terminal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24AF68-4CB6-42C9-9F3D-DC23CFB4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798" y="1978715"/>
            <a:ext cx="5874052" cy="4045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C72BAA-30C4-41FA-BA4B-8E4A3D944DEA}"/>
              </a:ext>
            </a:extLst>
          </p:cNvPr>
          <p:cNvSpPr/>
          <p:nvPr/>
        </p:nvSpPr>
        <p:spPr>
          <a:xfrm>
            <a:off x="8337861" y="4274480"/>
            <a:ext cx="1941920" cy="26864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1497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177E5-3C49-4C77-93AD-22192D61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772"/>
          </a:xfrm>
        </p:spPr>
        <p:txBody>
          <a:bodyPr/>
          <a:lstStyle/>
          <a:p>
            <a:r>
              <a:rPr lang="fr-CH"/>
              <a:t>Push your changes on github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3915EE-3F46-4FE2-A68A-99A406C8A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661" y="1654593"/>
            <a:ext cx="4103132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A411D2-EDF5-41DA-A0E6-817A1B3DE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202" y="1501346"/>
            <a:ext cx="4316364" cy="17961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E2F317-5991-4984-A970-DDCD4B398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47" y="5001502"/>
            <a:ext cx="4974874" cy="14913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E4D710-031A-4F6A-9289-233CE6056B6C}"/>
              </a:ext>
            </a:extLst>
          </p:cNvPr>
          <p:cNvSpPr/>
          <p:nvPr/>
        </p:nvSpPr>
        <p:spPr>
          <a:xfrm>
            <a:off x="2322070" y="2142953"/>
            <a:ext cx="2018923" cy="18288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14588-9F37-47ED-93BB-05E515F0826C}"/>
              </a:ext>
            </a:extLst>
          </p:cNvPr>
          <p:cNvSpPr/>
          <p:nvPr/>
        </p:nvSpPr>
        <p:spPr>
          <a:xfrm>
            <a:off x="2322069" y="3851438"/>
            <a:ext cx="2018923" cy="18288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DD1804-4DBC-48D6-BD91-E7D500E95B50}"/>
              </a:ext>
            </a:extLst>
          </p:cNvPr>
          <p:cNvSpPr/>
          <p:nvPr/>
        </p:nvSpPr>
        <p:spPr>
          <a:xfrm>
            <a:off x="8249331" y="1469306"/>
            <a:ext cx="1568142" cy="18288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BE955CE-F7AC-42B2-B023-3B798891DC79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4838793" y="2399428"/>
            <a:ext cx="1586409" cy="14308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2606553-9372-49F9-BDF5-F4658738F927}"/>
              </a:ext>
            </a:extLst>
          </p:cNvPr>
          <p:cNvCxnSpPr>
            <a:cxnSpLocks/>
          </p:cNvCxnSpPr>
          <p:nvPr/>
        </p:nvCxnSpPr>
        <p:spPr>
          <a:xfrm>
            <a:off x="7475944" y="3297510"/>
            <a:ext cx="0" cy="17039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04B61DA-666A-49FB-B4DB-A0D30C6D2178}"/>
              </a:ext>
            </a:extLst>
          </p:cNvPr>
          <p:cNvSpPr/>
          <p:nvPr/>
        </p:nvSpPr>
        <p:spPr>
          <a:xfrm>
            <a:off x="6095947" y="6256860"/>
            <a:ext cx="1568142" cy="18288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DC427D-82AC-4D3F-8C2D-48FAD2B48181}"/>
              </a:ext>
            </a:extLst>
          </p:cNvPr>
          <p:cNvSpPr/>
          <p:nvPr/>
        </p:nvSpPr>
        <p:spPr>
          <a:xfrm>
            <a:off x="10322559" y="6256860"/>
            <a:ext cx="748261" cy="18288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8993C195-709F-43CC-838C-916709C8314B}"/>
              </a:ext>
            </a:extLst>
          </p:cNvPr>
          <p:cNvSpPr txBox="1">
            <a:spLocks/>
          </p:cNvSpPr>
          <p:nvPr/>
        </p:nvSpPr>
        <p:spPr>
          <a:xfrm>
            <a:off x="7813043" y="4552868"/>
            <a:ext cx="3799836" cy="657252"/>
          </a:xfrm>
          <a:prstGeom prst="rect">
            <a:avLst/>
          </a:prstGeom>
          <a:solidFill>
            <a:srgbClr val="F0797E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/>
              <a:t>blabla_created_on_github.txt has indeed been updated on github!</a:t>
            </a:r>
          </a:p>
        </p:txBody>
      </p:sp>
    </p:spTree>
    <p:extLst>
      <p:ext uri="{BB962C8B-B14F-4D97-AF65-F5344CB8AC3E}">
        <p14:creationId xmlns:p14="http://schemas.microsoft.com/office/powerpoint/2010/main" val="2203955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74FD8-014D-42E0-B57E-C10C75DD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Pull new changes from github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3CC73A-75A5-419B-863D-5E3F4985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11" y="1553938"/>
            <a:ext cx="6709392" cy="20067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57131B3-C915-46F3-A1B0-C5832BC7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49" y="4848486"/>
            <a:ext cx="2273417" cy="11049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E39B68C-71B4-49F1-B364-7CB960913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26" y="4396003"/>
            <a:ext cx="4464279" cy="20067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81BC33-C5A4-46E4-BBB3-CD60EEBB6686}"/>
              </a:ext>
            </a:extLst>
          </p:cNvPr>
          <p:cNvSpPr/>
          <p:nvPr/>
        </p:nvSpPr>
        <p:spPr>
          <a:xfrm>
            <a:off x="2474469" y="4375683"/>
            <a:ext cx="2018923" cy="18288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B23A0E-CF06-4792-8F65-D21FA0D5F7F9}"/>
              </a:ext>
            </a:extLst>
          </p:cNvPr>
          <p:cNvSpPr/>
          <p:nvPr/>
        </p:nvSpPr>
        <p:spPr>
          <a:xfrm>
            <a:off x="6380637" y="5650769"/>
            <a:ext cx="2368439" cy="26712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5F1507F3-FBD4-4815-9C70-526CBCD3953E}"/>
              </a:ext>
            </a:extLst>
          </p:cNvPr>
          <p:cNvSpPr txBox="1">
            <a:spLocks/>
          </p:cNvSpPr>
          <p:nvPr/>
        </p:nvSpPr>
        <p:spPr>
          <a:xfrm>
            <a:off x="5842000" y="1769583"/>
            <a:ext cx="3799836" cy="657252"/>
          </a:xfrm>
          <a:prstGeom prst="rect">
            <a:avLst/>
          </a:prstGeom>
          <a:solidFill>
            <a:srgbClr val="F0797E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/>
              <a:t>blabla.txt has been updated by someone on github!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1E8E42-0876-46E2-9A8D-689FCC27A949}"/>
              </a:ext>
            </a:extLst>
          </p:cNvPr>
          <p:cNvSpPr/>
          <p:nvPr/>
        </p:nvSpPr>
        <p:spPr>
          <a:xfrm>
            <a:off x="2124953" y="2896880"/>
            <a:ext cx="1095767" cy="26288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467847-8629-4962-8333-411F90632BC4}"/>
              </a:ext>
            </a:extLst>
          </p:cNvPr>
          <p:cNvSpPr/>
          <p:nvPr/>
        </p:nvSpPr>
        <p:spPr>
          <a:xfrm>
            <a:off x="8219440" y="2896880"/>
            <a:ext cx="541606" cy="25354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B69964F-16E6-4BA8-B3F7-99193297D94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824481" y="3560641"/>
            <a:ext cx="2589126" cy="815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8784446-00DC-449C-831A-784A0FE146E0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>
            <a:off x="5090005" y="5399355"/>
            <a:ext cx="1338144" cy="16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BAF92718-94EC-4057-8438-4C39B36C3E7B}"/>
              </a:ext>
            </a:extLst>
          </p:cNvPr>
          <p:cNvSpPr txBox="1">
            <a:spLocks/>
          </p:cNvSpPr>
          <p:nvPr/>
        </p:nvSpPr>
        <p:spPr>
          <a:xfrm>
            <a:off x="4690407" y="4155993"/>
            <a:ext cx="3254713" cy="657252"/>
          </a:xfrm>
          <a:prstGeom prst="rect">
            <a:avLst/>
          </a:prstGeom>
          <a:solidFill>
            <a:srgbClr val="F0797E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/>
              <a:t>So you do a pull on noto to get the updates from github</a:t>
            </a:r>
          </a:p>
        </p:txBody>
      </p:sp>
    </p:spTree>
    <p:extLst>
      <p:ext uri="{BB962C8B-B14F-4D97-AF65-F5344CB8AC3E}">
        <p14:creationId xmlns:p14="http://schemas.microsoft.com/office/powerpoint/2010/main" val="183209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9EEBC-8731-4A2F-BA9B-01F3E7B9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Create the project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94896-84F9-489B-9313-14CE9A71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52975" cy="4351338"/>
          </a:xfrm>
        </p:spPr>
        <p:txBody>
          <a:bodyPr/>
          <a:lstStyle/>
          <a:p>
            <a:r>
              <a:rPr lang="fr-CH"/>
              <a:t>c4 science is dead so you need to use github (your own account) or gitlab.epfl.ch (your GASPAR account)</a:t>
            </a:r>
          </a:p>
          <a:p>
            <a:r>
              <a:rPr lang="fr-CH"/>
              <a:t>Examples provided here are with github but gitlab should work the same way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91541D-EAC4-425A-8BAB-23C11520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59" y="1678430"/>
            <a:ext cx="4754956" cy="3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9EEBC-8731-4A2F-BA9B-01F3E7B9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Create the project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94896-84F9-489B-9313-14CE9A71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368" y="709914"/>
            <a:ext cx="5552975" cy="4351338"/>
          </a:xfrm>
        </p:spPr>
        <p:txBody>
          <a:bodyPr/>
          <a:lstStyle/>
          <a:p>
            <a:r>
              <a:rPr lang="fr-CH"/>
              <a:t>Create an account on github.com</a:t>
            </a:r>
          </a:p>
          <a:p>
            <a:r>
              <a:rPr lang="fr-CH"/>
              <a:t>Create a new repository</a:t>
            </a:r>
          </a:p>
          <a:p>
            <a:endParaRPr lang="fr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113AF6-B73A-4866-957E-43B20E478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97" y="2035477"/>
            <a:ext cx="9517006" cy="42886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86840D-3510-4E48-BF09-715DECA9C32F}"/>
              </a:ext>
            </a:extLst>
          </p:cNvPr>
          <p:cNvSpPr/>
          <p:nvPr/>
        </p:nvSpPr>
        <p:spPr>
          <a:xfrm>
            <a:off x="3609474" y="3619099"/>
            <a:ext cx="875899" cy="47163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922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AD1A5-BA61-4A18-8835-0F7AB672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Create the project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82A01-0DBC-41D1-B1DC-59EC39DE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fr-CH"/>
              <a:t>Name it and create it</a:t>
            </a:r>
          </a:p>
          <a:p>
            <a:r>
              <a:rPr lang="fr-CH"/>
              <a:t>You can put it in private but then you need to add your team members in the collaborators of the project later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BF6548-8B58-4CB1-B392-DA0AD4BA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3274"/>
            <a:ext cx="5604224" cy="59714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EB88B3-76FB-4B93-A77D-AE40BB295F51}"/>
              </a:ext>
            </a:extLst>
          </p:cNvPr>
          <p:cNvSpPr/>
          <p:nvPr/>
        </p:nvSpPr>
        <p:spPr>
          <a:xfrm>
            <a:off x="7911967" y="1474119"/>
            <a:ext cx="3590222" cy="47163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EAC63-33B7-4AE0-A690-EC8EB54B9491}"/>
              </a:ext>
            </a:extLst>
          </p:cNvPr>
          <p:cNvSpPr/>
          <p:nvPr/>
        </p:nvSpPr>
        <p:spPr>
          <a:xfrm>
            <a:off x="10384054" y="5943088"/>
            <a:ext cx="1195137" cy="47163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949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5B3D06F-1435-4CEC-8098-25113260C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018"/>
          <a:stretch/>
        </p:blipFill>
        <p:spPr>
          <a:xfrm>
            <a:off x="6124875" y="1684213"/>
            <a:ext cx="5690938" cy="40038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3AD1A5-BA61-4A18-8835-0F7AB672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Create the project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82A01-0DBC-41D1-B1DC-59EC39DE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938"/>
            <a:ext cx="5257800" cy="4351338"/>
          </a:xfrm>
        </p:spPr>
        <p:txBody>
          <a:bodyPr/>
          <a:lstStyle/>
          <a:p>
            <a:r>
              <a:rPr lang="fr-CH"/>
              <a:t>Now your project exists online!</a:t>
            </a:r>
          </a:p>
          <a:p>
            <a:r>
              <a:rPr lang="fr-CH"/>
              <a:t>You can invite collaborators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EAC63-33B7-4AE0-A690-EC8EB54B9491}"/>
              </a:ext>
            </a:extLst>
          </p:cNvPr>
          <p:cNvSpPr/>
          <p:nvPr/>
        </p:nvSpPr>
        <p:spPr>
          <a:xfrm>
            <a:off x="10066421" y="2791327"/>
            <a:ext cx="848628" cy="2738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21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AD1A5-BA61-4A18-8835-0F7AB672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Get the project on your computer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82A01-0DBC-41D1-B1DC-59EC39DE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938"/>
            <a:ext cx="10515600" cy="4351338"/>
          </a:xfrm>
        </p:spPr>
        <p:txBody>
          <a:bodyPr/>
          <a:lstStyle/>
          <a:p>
            <a:r>
              <a:rPr lang="fr-CH"/>
              <a:t>First download and install git</a:t>
            </a:r>
          </a:p>
          <a:p>
            <a:pPr marL="457200" lvl="1" indent="0">
              <a:buNone/>
            </a:pPr>
            <a:r>
              <a:rPr lang="fr-CH">
                <a:hlinkClick r:id="rId2"/>
              </a:rPr>
              <a:t>https://git-scm.com/downloads</a:t>
            </a:r>
            <a:endParaRPr lang="fr-CH"/>
          </a:p>
          <a:p>
            <a:r>
              <a:rPr lang="fr-CH"/>
              <a:t>Go to the directory where you want to work</a:t>
            </a:r>
          </a:p>
          <a:p>
            <a:r>
              <a:rPr lang="fr-CH"/>
              <a:t>Open a terminal command from there</a:t>
            </a:r>
          </a:p>
          <a:p>
            <a:r>
              <a:rPr lang="fr-CH"/>
              <a:t>Then you can download the project from online:</a:t>
            </a:r>
          </a:p>
          <a:p>
            <a:pPr marL="0" indent="0">
              <a:buNone/>
            </a:pPr>
            <a:r>
              <a:rPr lang="fr-CH" i="1"/>
              <a:t>git clone https://github.com/&lt;username&gt;/&lt;repository_name&gt;</a:t>
            </a:r>
          </a:p>
          <a:p>
            <a:r>
              <a:rPr lang="fr-CH"/>
              <a:t>Now you have the a new directory named </a:t>
            </a:r>
            <a:r>
              <a:rPr lang="fr-CH" i="1"/>
              <a:t>repository_name</a:t>
            </a:r>
          </a:p>
          <a:p>
            <a:pPr marL="0" indent="0">
              <a:buNone/>
            </a:pPr>
            <a:endParaRPr lang="fr-CH"/>
          </a:p>
          <a:p>
            <a:endParaRPr lang="fr-CH"/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141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8BFEF-E3BF-4836-9D31-604E4295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Do your coding!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125C7-5793-4694-B774-F11CA8C38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/>
              <a:t>You can do whatever in repository_name: </a:t>
            </a:r>
          </a:p>
          <a:p>
            <a:pPr lvl="1"/>
            <a:r>
              <a:rPr lang="fr-CH"/>
              <a:t>Modify, create, delete files…</a:t>
            </a:r>
          </a:p>
          <a:p>
            <a:r>
              <a:rPr lang="fr-CH"/>
              <a:t>You can use any editor you like on your computer: </a:t>
            </a:r>
          </a:p>
          <a:p>
            <a:pPr lvl="1"/>
            <a:r>
              <a:rPr lang="fr-CH"/>
              <a:t>Rstudio, Visual Studio, JupyterLab…</a:t>
            </a:r>
          </a:p>
          <a:p>
            <a:r>
              <a:rPr lang="fr-CH"/>
              <a:t>Or even directly work on your EPFL noto server </a:t>
            </a:r>
          </a:p>
          <a:p>
            <a:pPr lvl="1"/>
            <a:r>
              <a:rPr lang="fr-CH">
                <a:hlinkClick r:id="rId2"/>
              </a:rPr>
              <a:t>https://noto.epfl.ch</a:t>
            </a:r>
            <a:endParaRPr lang="fr-CH"/>
          </a:p>
          <a:p>
            <a:pPr marL="457200" lvl="1" indent="0">
              <a:buNone/>
            </a:pPr>
            <a:endParaRPr lang="fr-CH"/>
          </a:p>
          <a:p>
            <a:r>
              <a:rPr lang="fr-CH"/>
              <a:t>But what you do is only local!</a:t>
            </a:r>
          </a:p>
          <a:p>
            <a:r>
              <a:rPr lang="fr-CH"/>
              <a:t>At some point you need to send it online to update the github</a:t>
            </a: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888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F589E-5B5D-44BC-86CB-634B7686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Update the github for your team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33FF89-A68D-489A-A351-25BC11279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Git uses three important operations that every one needs to know: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add:</a:t>
            </a:r>
            <a:r>
              <a:rPr lang="en-US"/>
              <a:t> adds new/changed files to a commit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commit:</a:t>
            </a:r>
            <a:r>
              <a:rPr lang="en-US"/>
              <a:t> finalizes the commit locally, storing it in the local repository (on the user's computer)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push:</a:t>
            </a:r>
            <a:r>
              <a:rPr lang="en-US"/>
              <a:t> copies the commits from the local repository to the remote repository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981</Words>
  <Application>Microsoft Office PowerPoint</Application>
  <PresentationFormat>Grand écran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Franklin Gothic Book</vt:lpstr>
      <vt:lpstr>Franklin Gothic Medium</vt:lpstr>
      <vt:lpstr>Office Theme</vt:lpstr>
      <vt:lpstr>How to manage a coding project?</vt:lpstr>
      <vt:lpstr>Basic principles of git</vt:lpstr>
      <vt:lpstr>Create the project</vt:lpstr>
      <vt:lpstr>Create the project</vt:lpstr>
      <vt:lpstr>Create the project</vt:lpstr>
      <vt:lpstr>Create the project</vt:lpstr>
      <vt:lpstr>Get the project on your computer</vt:lpstr>
      <vt:lpstr>Do your coding!</vt:lpstr>
      <vt:lpstr>Update the github for your team</vt:lpstr>
      <vt:lpstr>Example of commit</vt:lpstr>
      <vt:lpstr>The push command: git push origin main</vt:lpstr>
      <vt:lpstr>Git may ask for authentication for push</vt:lpstr>
      <vt:lpstr>Example of push</vt:lpstr>
      <vt:lpstr>Example of generation of a PAT (github)</vt:lpstr>
      <vt:lpstr>Get the changes made by the rest of your team</vt:lpstr>
      <vt:lpstr>Example of pull</vt:lpstr>
      <vt:lpstr>Beware of push/pull conflicts!</vt:lpstr>
      <vt:lpstr>Further info on git</vt:lpstr>
      <vt:lpstr>How to share your packages and variables?</vt:lpstr>
      <vt:lpstr>How to work on your github files via noto?</vt:lpstr>
      <vt:lpstr>Import your repository</vt:lpstr>
      <vt:lpstr>The rest happens via the terminal</vt:lpstr>
      <vt:lpstr>Push your changes on github</vt:lpstr>
      <vt:lpstr>Pull new changes from github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manage a coding project?</dc:title>
  <dc:creator>Martin Boutroux</dc:creator>
  <cp:lastModifiedBy>Martin Boutroux</cp:lastModifiedBy>
  <cp:revision>213</cp:revision>
  <dcterms:created xsi:type="dcterms:W3CDTF">2025-10-01T10:51:38Z</dcterms:created>
  <dcterms:modified xsi:type="dcterms:W3CDTF">2025-10-03T12:51:06Z</dcterms:modified>
</cp:coreProperties>
</file>